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49"/>
  </p:notesMasterIdLst>
  <p:handoutMasterIdLst>
    <p:handoutMasterId r:id="rId50"/>
  </p:handoutMasterIdLst>
  <p:sldIdLst>
    <p:sldId id="321" r:id="rId2"/>
    <p:sldId id="411" r:id="rId3"/>
    <p:sldId id="310" r:id="rId4"/>
    <p:sldId id="367" r:id="rId5"/>
    <p:sldId id="341" r:id="rId6"/>
    <p:sldId id="373" r:id="rId7"/>
    <p:sldId id="364" r:id="rId8"/>
    <p:sldId id="365" r:id="rId9"/>
    <p:sldId id="368" r:id="rId10"/>
    <p:sldId id="342" r:id="rId11"/>
    <p:sldId id="344" r:id="rId12"/>
    <p:sldId id="343" r:id="rId13"/>
    <p:sldId id="346" r:id="rId14"/>
    <p:sldId id="372" r:id="rId15"/>
    <p:sldId id="348" r:id="rId16"/>
    <p:sldId id="339" r:id="rId17"/>
    <p:sldId id="374" r:id="rId18"/>
    <p:sldId id="384" r:id="rId19"/>
    <p:sldId id="383" r:id="rId20"/>
    <p:sldId id="375" r:id="rId21"/>
    <p:sldId id="360" r:id="rId22"/>
    <p:sldId id="390" r:id="rId23"/>
    <p:sldId id="377" r:id="rId24"/>
    <p:sldId id="345" r:id="rId25"/>
    <p:sldId id="376" r:id="rId26"/>
    <p:sldId id="347" r:id="rId27"/>
    <p:sldId id="371" r:id="rId28"/>
    <p:sldId id="381" r:id="rId29"/>
    <p:sldId id="349" r:id="rId30"/>
    <p:sldId id="382" r:id="rId31"/>
    <p:sldId id="352" r:id="rId32"/>
    <p:sldId id="350" r:id="rId33"/>
    <p:sldId id="385" r:id="rId34"/>
    <p:sldId id="369" r:id="rId35"/>
    <p:sldId id="351" r:id="rId36"/>
    <p:sldId id="389" r:id="rId37"/>
    <p:sldId id="355" r:id="rId38"/>
    <p:sldId id="354" r:id="rId39"/>
    <p:sldId id="363" r:id="rId40"/>
    <p:sldId id="379" r:id="rId41"/>
    <p:sldId id="361" r:id="rId42"/>
    <p:sldId id="388" r:id="rId43"/>
    <p:sldId id="370" r:id="rId44"/>
    <p:sldId id="357" r:id="rId45"/>
    <p:sldId id="353" r:id="rId46"/>
    <p:sldId id="386" r:id="rId47"/>
    <p:sldId id="335"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41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390"/>
            <p14:sldId id="377"/>
            <p14:sldId id="345"/>
            <p14:sldId id="376"/>
            <p14:sldId id="347"/>
            <p14:sldId id="371"/>
            <p14:sldId id="381"/>
            <p14:sldId id="349"/>
            <p14:sldId id="382"/>
            <p14:sldId id="352"/>
            <p14:sldId id="350"/>
            <p14:sldId id="385"/>
            <p14:sldId id="369"/>
            <p14:sldId id="351"/>
            <p14:sldId id="389"/>
            <p14:sldId id="355"/>
            <p14:sldId id="35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1860D-F665-488B-8EE5-8263A515C5DF}" v="1" dt="2020-03-02T16:49:42.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519" autoAdjust="0"/>
  </p:normalViewPr>
  <p:slideViewPr>
    <p:cSldViewPr snapToGrid="0">
      <p:cViewPr varScale="1">
        <p:scale>
          <a:sx n="88" d="100"/>
          <a:sy n="88" d="100"/>
        </p:scale>
        <p:origin x="2274" y="7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E04A434D-CF9D-4CC8-B9C7-B1C8F9236885}"/>
    <pc:docChg chg="undo addSld modSld">
      <pc:chgData name="william a" userId="c66c7249b60d4ab2" providerId="LiveId" clId="{E04A434D-CF9D-4CC8-B9C7-B1C8F9236885}" dt="2020-03-02T16:53:48.872" v="117" actId="1036"/>
      <pc:docMkLst>
        <pc:docMk/>
      </pc:docMkLst>
      <pc:sldChg chg="modSp">
        <pc:chgData name="william a" userId="c66c7249b60d4ab2" providerId="LiveId" clId="{E04A434D-CF9D-4CC8-B9C7-B1C8F9236885}" dt="2020-03-02T16:52:26.784" v="101" actId="1076"/>
        <pc:sldMkLst>
          <pc:docMk/>
          <pc:sldMk cId="1515512664" sldId="310"/>
        </pc:sldMkLst>
        <pc:spChg chg="mod">
          <ac:chgData name="william a" userId="c66c7249b60d4ab2" providerId="LiveId" clId="{E04A434D-CF9D-4CC8-B9C7-B1C8F9236885}" dt="2020-03-02T16:52:13.982" v="100" actId="14100"/>
          <ac:spMkLst>
            <pc:docMk/>
            <pc:sldMk cId="1515512664" sldId="310"/>
            <ac:spMk id="150" creationId="{00000000-0000-0000-0000-000000000000}"/>
          </ac:spMkLst>
        </pc:spChg>
        <pc:spChg chg="mod">
          <ac:chgData name="william a" userId="c66c7249b60d4ab2" providerId="LiveId" clId="{E04A434D-CF9D-4CC8-B9C7-B1C8F9236885}" dt="2020-03-02T16:52:13.982" v="100" actId="14100"/>
          <ac:spMkLst>
            <pc:docMk/>
            <pc:sldMk cId="1515512664" sldId="310"/>
            <ac:spMk id="152" creationId="{00000000-0000-0000-0000-000000000000}"/>
          </ac:spMkLst>
        </pc:spChg>
        <pc:spChg chg="mod">
          <ac:chgData name="william a" userId="c66c7249b60d4ab2" providerId="LiveId" clId="{E04A434D-CF9D-4CC8-B9C7-B1C8F9236885}" dt="2020-03-02T16:52:13.982" v="100" actId="14100"/>
          <ac:spMkLst>
            <pc:docMk/>
            <pc:sldMk cId="1515512664" sldId="310"/>
            <ac:spMk id="153" creationId="{00000000-0000-0000-0000-000000000000}"/>
          </ac:spMkLst>
        </pc:spChg>
        <pc:spChg chg="mod">
          <ac:chgData name="william a" userId="c66c7249b60d4ab2" providerId="LiveId" clId="{E04A434D-CF9D-4CC8-B9C7-B1C8F9236885}" dt="2020-03-02T16:52:13.982" v="100" actId="14100"/>
          <ac:spMkLst>
            <pc:docMk/>
            <pc:sldMk cId="1515512664" sldId="310"/>
            <ac:spMk id="154" creationId="{00000000-0000-0000-0000-000000000000}"/>
          </ac:spMkLst>
        </pc:spChg>
        <pc:spChg chg="mod">
          <ac:chgData name="william a" userId="c66c7249b60d4ab2" providerId="LiveId" clId="{E04A434D-CF9D-4CC8-B9C7-B1C8F9236885}" dt="2020-03-02T16:52:26.784" v="101" actId="1076"/>
          <ac:spMkLst>
            <pc:docMk/>
            <pc:sldMk cId="1515512664" sldId="310"/>
            <ac:spMk id="155" creationId="{00000000-0000-0000-0000-000000000000}"/>
          </ac:spMkLst>
        </pc:spChg>
        <pc:spChg chg="mod">
          <ac:chgData name="william a" userId="c66c7249b60d4ab2" providerId="LiveId" clId="{E04A434D-CF9D-4CC8-B9C7-B1C8F9236885}" dt="2020-03-02T16:52:26.784" v="101" actId="1076"/>
          <ac:spMkLst>
            <pc:docMk/>
            <pc:sldMk cId="1515512664" sldId="310"/>
            <ac:spMk id="156" creationId="{00000000-0000-0000-0000-000000000000}"/>
          </ac:spMkLst>
        </pc:spChg>
      </pc:sldChg>
      <pc:sldChg chg="modSp">
        <pc:chgData name="william a" userId="c66c7249b60d4ab2" providerId="LiveId" clId="{E04A434D-CF9D-4CC8-B9C7-B1C8F9236885}" dt="2020-03-02T16:51:13.733" v="88" actId="403"/>
        <pc:sldMkLst>
          <pc:docMk/>
          <pc:sldMk cId="1690938764" sldId="321"/>
        </pc:sldMkLst>
        <pc:spChg chg="mod">
          <ac:chgData name="william a" userId="c66c7249b60d4ab2" providerId="LiveId" clId="{E04A434D-CF9D-4CC8-B9C7-B1C8F9236885}" dt="2020-03-02T16:51:13.733" v="88" actId="403"/>
          <ac:spMkLst>
            <pc:docMk/>
            <pc:sldMk cId="1690938764" sldId="321"/>
            <ac:spMk id="2" creationId="{00000000-0000-0000-0000-000000000000}"/>
          </ac:spMkLst>
        </pc:spChg>
        <pc:spChg chg="mod">
          <ac:chgData name="william a" userId="c66c7249b60d4ab2" providerId="LiveId" clId="{E04A434D-CF9D-4CC8-B9C7-B1C8F9236885}" dt="2020-03-02T16:51:03.214" v="82" actId="2711"/>
          <ac:spMkLst>
            <pc:docMk/>
            <pc:sldMk cId="1690938764" sldId="321"/>
            <ac:spMk id="3" creationId="{00000000-0000-0000-0000-000000000000}"/>
          </ac:spMkLst>
        </pc:spChg>
        <pc:spChg chg="mod">
          <ac:chgData name="william a" userId="c66c7249b60d4ab2" providerId="LiveId" clId="{E04A434D-CF9D-4CC8-B9C7-B1C8F9236885}" dt="2020-03-02T16:51:07.004" v="83" actId="403"/>
          <ac:spMkLst>
            <pc:docMk/>
            <pc:sldMk cId="1690938764" sldId="321"/>
            <ac:spMk id="4" creationId="{00000000-0000-0000-0000-000000000000}"/>
          </ac:spMkLst>
        </pc:spChg>
      </pc:sldChg>
      <pc:sldChg chg="modSp">
        <pc:chgData name="william a" userId="c66c7249b60d4ab2" providerId="LiveId" clId="{E04A434D-CF9D-4CC8-B9C7-B1C8F9236885}" dt="2020-03-02T16:53:48.872" v="117" actId="1036"/>
        <pc:sldMkLst>
          <pc:docMk/>
          <pc:sldMk cId="3750996289" sldId="335"/>
        </pc:sldMkLst>
        <pc:spChg chg="mod">
          <ac:chgData name="william a" userId="c66c7249b60d4ab2" providerId="LiveId" clId="{E04A434D-CF9D-4CC8-B9C7-B1C8F9236885}" dt="2020-03-02T16:53:26.734" v="109" actId="403"/>
          <ac:spMkLst>
            <pc:docMk/>
            <pc:sldMk cId="3750996289" sldId="335"/>
            <ac:spMk id="9" creationId="{D92D0254-8EBC-45C7-8C34-F6A495FC9D71}"/>
          </ac:spMkLst>
        </pc:spChg>
        <pc:spChg chg="mod">
          <ac:chgData name="william a" userId="c66c7249b60d4ab2" providerId="LiveId" clId="{E04A434D-CF9D-4CC8-B9C7-B1C8F9236885}" dt="2020-03-02T16:53:26.734" v="109" actId="403"/>
          <ac:spMkLst>
            <pc:docMk/>
            <pc:sldMk cId="3750996289" sldId="335"/>
            <ac:spMk id="12" creationId="{FD56BE4E-1796-4985-9E98-130BB8657AD3}"/>
          </ac:spMkLst>
        </pc:spChg>
        <pc:spChg chg="mod">
          <ac:chgData name="william a" userId="c66c7249b60d4ab2" providerId="LiveId" clId="{E04A434D-CF9D-4CC8-B9C7-B1C8F9236885}" dt="2020-03-02T16:53:26.734" v="109" actId="403"/>
          <ac:spMkLst>
            <pc:docMk/>
            <pc:sldMk cId="3750996289" sldId="335"/>
            <ac:spMk id="13" creationId="{6DAECEB9-3DFE-401E-AD16-03AE6690D0C3}"/>
          </ac:spMkLst>
        </pc:spChg>
        <pc:spChg chg="mod">
          <ac:chgData name="william a" userId="c66c7249b60d4ab2" providerId="LiveId" clId="{E04A434D-CF9D-4CC8-B9C7-B1C8F9236885}" dt="2020-03-02T16:53:26.734" v="109" actId="403"/>
          <ac:spMkLst>
            <pc:docMk/>
            <pc:sldMk cId="3750996289" sldId="335"/>
            <ac:spMk id="16" creationId="{1BC98696-B880-4ACF-8592-6599C21666C9}"/>
          </ac:spMkLst>
        </pc:spChg>
        <pc:spChg chg="mod">
          <ac:chgData name="william a" userId="c66c7249b60d4ab2" providerId="LiveId" clId="{E04A434D-CF9D-4CC8-B9C7-B1C8F9236885}" dt="2020-03-02T16:53:26.734" v="109" actId="403"/>
          <ac:spMkLst>
            <pc:docMk/>
            <pc:sldMk cId="3750996289" sldId="335"/>
            <ac:spMk id="18" creationId="{481E99B4-6B3A-4B72-8109-5863569B0F7C}"/>
          </ac:spMkLst>
        </pc:spChg>
        <pc:spChg chg="mod">
          <ac:chgData name="william a" userId="c66c7249b60d4ab2" providerId="LiveId" clId="{E04A434D-CF9D-4CC8-B9C7-B1C8F9236885}" dt="2020-03-02T16:53:26.734" v="109" actId="403"/>
          <ac:spMkLst>
            <pc:docMk/>
            <pc:sldMk cId="3750996289" sldId="335"/>
            <ac:spMk id="19" creationId="{6DE990BC-141E-4909-B449-3817EF7E928A}"/>
          </ac:spMkLst>
        </pc:spChg>
        <pc:spChg chg="mod">
          <ac:chgData name="william a" userId="c66c7249b60d4ab2" providerId="LiveId" clId="{E04A434D-CF9D-4CC8-B9C7-B1C8F9236885}" dt="2020-03-02T16:53:36.574" v="111" actId="403"/>
          <ac:spMkLst>
            <pc:docMk/>
            <pc:sldMk cId="3750996289" sldId="335"/>
            <ac:spMk id="24" creationId="{C95C07BA-5F21-42F5-AC5C-A96815A4A2DE}"/>
          </ac:spMkLst>
        </pc:spChg>
        <pc:spChg chg="mod">
          <ac:chgData name="william a" userId="c66c7249b60d4ab2" providerId="LiveId" clId="{E04A434D-CF9D-4CC8-B9C7-B1C8F9236885}" dt="2020-03-02T16:53:48.872" v="117" actId="1036"/>
          <ac:spMkLst>
            <pc:docMk/>
            <pc:sldMk cId="3750996289" sldId="335"/>
            <ac:spMk id="25" creationId="{33F0DDA2-1799-4578-B5BE-07030AC6BD09}"/>
          </ac:spMkLst>
        </pc:spChg>
        <pc:spChg chg="mod">
          <ac:chgData name="william a" userId="c66c7249b60d4ab2" providerId="LiveId" clId="{E04A434D-CF9D-4CC8-B9C7-B1C8F9236885}" dt="2020-03-02T16:53:36.574" v="111" actId="403"/>
          <ac:spMkLst>
            <pc:docMk/>
            <pc:sldMk cId="3750996289" sldId="335"/>
            <ac:spMk id="27" creationId="{32E926C0-C885-4891-8110-B702B095F00D}"/>
          </ac:spMkLst>
        </pc:spChg>
        <pc:spChg chg="mod">
          <ac:chgData name="william a" userId="c66c7249b60d4ab2" providerId="LiveId" clId="{E04A434D-CF9D-4CC8-B9C7-B1C8F9236885}" dt="2020-03-02T16:53:48.872" v="117" actId="1036"/>
          <ac:spMkLst>
            <pc:docMk/>
            <pc:sldMk cId="3750996289" sldId="335"/>
            <ac:spMk id="28" creationId="{C05632ED-02E7-4602-A299-157E1589A9AA}"/>
          </ac:spMkLst>
        </pc:spChg>
        <pc:picChg chg="mod">
          <ac:chgData name="william a" userId="c66c7249b60d4ab2" providerId="LiveId" clId="{E04A434D-CF9D-4CC8-B9C7-B1C8F9236885}" dt="2020-03-02T16:53:48.872" v="117" actId="1036"/>
          <ac:picMkLst>
            <pc:docMk/>
            <pc:sldMk cId="3750996289" sldId="335"/>
            <ac:picMk id="26" creationId="{7D928189-5315-4F5C-B13E-21B725D890DA}"/>
          </ac:picMkLst>
        </pc:picChg>
        <pc:picChg chg="mod">
          <ac:chgData name="william a" userId="c66c7249b60d4ab2" providerId="LiveId" clId="{E04A434D-CF9D-4CC8-B9C7-B1C8F9236885}" dt="2020-03-02T16:53:48.872" v="117" actId="1036"/>
          <ac:picMkLst>
            <pc:docMk/>
            <pc:sldMk cId="3750996289" sldId="335"/>
            <ac:picMk id="29" creationId="{710D3DFD-F2B3-4D86-B44E-A7398FDC4A5E}"/>
          </ac:picMkLst>
        </pc:picChg>
      </pc:sldChg>
      <pc:sldChg chg="modSp">
        <pc:chgData name="william a" userId="c66c7249b60d4ab2" providerId="LiveId" clId="{E04A434D-CF9D-4CC8-B9C7-B1C8F9236885}" dt="2020-03-02T16:52:51.663" v="104" actId="1076"/>
        <pc:sldMkLst>
          <pc:docMk/>
          <pc:sldMk cId="1007352549" sldId="367"/>
        </pc:sldMkLst>
        <pc:spChg chg="mod">
          <ac:chgData name="william a" userId="c66c7249b60d4ab2" providerId="LiveId" clId="{E04A434D-CF9D-4CC8-B9C7-B1C8F9236885}" dt="2020-03-02T16:52:44.839" v="103" actId="14100"/>
          <ac:spMkLst>
            <pc:docMk/>
            <pc:sldMk cId="1007352549" sldId="367"/>
            <ac:spMk id="150" creationId="{00000000-0000-0000-0000-000000000000}"/>
          </ac:spMkLst>
        </pc:spChg>
        <pc:spChg chg="mod">
          <ac:chgData name="william a" userId="c66c7249b60d4ab2" providerId="LiveId" clId="{E04A434D-CF9D-4CC8-B9C7-B1C8F9236885}" dt="2020-03-02T16:52:44.839" v="103" actId="14100"/>
          <ac:spMkLst>
            <pc:docMk/>
            <pc:sldMk cId="1007352549" sldId="367"/>
            <ac:spMk id="152" creationId="{00000000-0000-0000-0000-000000000000}"/>
          </ac:spMkLst>
        </pc:spChg>
        <pc:spChg chg="mod">
          <ac:chgData name="william a" userId="c66c7249b60d4ab2" providerId="LiveId" clId="{E04A434D-CF9D-4CC8-B9C7-B1C8F9236885}" dt="2020-03-02T16:52:51.663" v="104" actId="1076"/>
          <ac:spMkLst>
            <pc:docMk/>
            <pc:sldMk cId="1007352549" sldId="367"/>
            <ac:spMk id="153" creationId="{00000000-0000-0000-0000-000000000000}"/>
          </ac:spMkLst>
        </pc:spChg>
        <pc:spChg chg="mod">
          <ac:chgData name="william a" userId="c66c7249b60d4ab2" providerId="LiveId" clId="{E04A434D-CF9D-4CC8-B9C7-B1C8F9236885}" dt="2020-03-02T16:52:51.663" v="104" actId="1076"/>
          <ac:spMkLst>
            <pc:docMk/>
            <pc:sldMk cId="1007352549" sldId="367"/>
            <ac:spMk id="154" creationId="{00000000-0000-0000-0000-000000000000}"/>
          </ac:spMkLst>
        </pc:spChg>
        <pc:spChg chg="mod">
          <ac:chgData name="william a" userId="c66c7249b60d4ab2" providerId="LiveId" clId="{E04A434D-CF9D-4CC8-B9C7-B1C8F9236885}" dt="2020-03-02T16:52:44.839" v="103" actId="14100"/>
          <ac:spMkLst>
            <pc:docMk/>
            <pc:sldMk cId="1007352549" sldId="367"/>
            <ac:spMk id="155" creationId="{00000000-0000-0000-0000-000000000000}"/>
          </ac:spMkLst>
        </pc:spChg>
        <pc:spChg chg="mod">
          <ac:chgData name="william a" userId="c66c7249b60d4ab2" providerId="LiveId" clId="{E04A434D-CF9D-4CC8-B9C7-B1C8F9236885}" dt="2020-03-02T16:52:44.839" v="103" actId="14100"/>
          <ac:spMkLst>
            <pc:docMk/>
            <pc:sldMk cId="1007352549" sldId="367"/>
            <ac:spMk id="156" creationId="{00000000-0000-0000-0000-000000000000}"/>
          </ac:spMkLst>
        </pc:spChg>
      </pc:sldChg>
      <pc:sldChg chg="add">
        <pc:chgData name="william a" userId="c66c7249b60d4ab2" providerId="LiveId" clId="{E04A434D-CF9D-4CC8-B9C7-B1C8F9236885}" dt="2020-03-02T16:49:42.310" v="0"/>
        <pc:sldMkLst>
          <pc:docMk/>
          <pc:sldMk cId="3546437368" sldId="4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3/2/2020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3/2/2020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sz="1200">
                <a:solidFill>
                  <a:schemeClr val="tx1"/>
                </a:solidFill>
              </a:rPr>
              <a:t>The U.S. Comstock Laws (1873-1957) banned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r>
              <a:rPr lang="en-US" sz="1200">
                <a:solidFill>
                  <a:schemeClr val="tx1"/>
                </a:solidFill>
              </a:rPr>
              <a:t>The 1980s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affects our analysis of </a:t>
            </a:r>
            <a:r>
              <a:rPr lang="en-US" sz="1200">
                <a:solidFill>
                  <a:schemeClr val="tx1"/>
                </a:solidFill>
              </a:rPr>
              <a:t>book publication/sales, readership, popularity, even trademark conversations must be aware of quote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r>
              <a:rPr lang="en-US" sz="1200" b="1" i="0" kern="1200">
                <a:solidFill>
                  <a:schemeClr val="tx1"/>
                </a:solidFill>
                <a:effectLst/>
                <a:latin typeface="+mn-lt"/>
                <a:ea typeface="+mn-ea"/>
                <a:cs typeface="+mn-cs"/>
              </a:rPr>
              <a:t>This affects our historical data sources on</a:t>
            </a:r>
            <a:r>
              <a:rPr lang="en-US" sz="1200" b="0" i="0" kern="1200">
                <a:solidFill>
                  <a:schemeClr val="tx1"/>
                </a:solidFill>
                <a:effectLst/>
                <a:latin typeface="+mn-lt"/>
                <a:ea typeface="+mn-ea"/>
                <a:cs typeface="+mn-cs"/>
              </a:rPr>
              <a:t> all sorts of data on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a:t>There is significant, </a:t>
            </a:r>
            <a:r>
              <a:rPr lang="en-CA" b="1"/>
              <a:t>historical</a:t>
            </a:r>
            <a:r>
              <a:rPr lang="en-CA"/>
              <a:t> and </a:t>
            </a:r>
            <a:r>
              <a:rPr lang="en-CA" b="1"/>
              <a:t>modern </a:t>
            </a:r>
            <a:r>
              <a:rPr lang="en-CA"/>
              <a:t>day evidence for race-based bias in federal judicial sentencing.</a:t>
            </a:r>
          </a:p>
          <a:p>
            <a:r>
              <a:rPr lang="en-US" sz="1200"/>
              <a:t>A 1992 review revealed “both ethnic and gender biases in sentencing where judges </a:t>
            </a:r>
            <a:br>
              <a:rPr lang="en-US" sz="1200"/>
            </a:br>
            <a:r>
              <a:rPr lang="en-US" sz="1200"/>
              <a:t>have discretion, but no biases where discretion is limited.”</a:t>
            </a:r>
            <a:r>
              <a:rPr lang="en-US" sz="1200" baseline="30000"/>
              <a:t>1 </a:t>
            </a:r>
            <a:r>
              <a:rPr lang="en-US" sz="1200"/>
              <a:t>Another study in 2014 found that sentences for Black males in the federal system  are nearly 20 percent longer than those for white males convicted of similar crimes.</a:t>
            </a:r>
            <a:r>
              <a:rPr lang="en-US" sz="1200" baseline="30000"/>
              <a:t>2</a:t>
            </a:r>
          </a:p>
          <a:p>
            <a:endParaRPr lang="en-CA"/>
          </a:p>
          <a:p>
            <a:r>
              <a:rPr lang="en-CA"/>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Bias in </a:t>
            </a:r>
            <a:r>
              <a:rPr lang="en-CA" b="1"/>
              <a:t>both sentencing discretion by judges </a:t>
            </a:r>
            <a:r>
              <a:rPr lang="en-CA" b="0"/>
              <a:t>and </a:t>
            </a:r>
            <a:r>
              <a:rPr lang="en-CA" b="1"/>
              <a:t>prosecutorial discretion by attorneys general </a:t>
            </a:r>
            <a:r>
              <a:rPr lang="en-CA"/>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accounting a judge’s discretion, “Charges with mandatory minimums are disproportionately charged against Black defendants.”</a:t>
            </a:r>
            <a:r>
              <a:rPr lang="en-US" baseline="3000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a:t>Analysis of </a:t>
            </a:r>
            <a:r>
              <a:rPr lang="en-CA" sz="1200"/>
              <a:t>severity and length of sentencing, acquittals, prosecutorial effectiveness, evidence collection, interrogation techniques, all </a:t>
            </a:r>
            <a:r>
              <a:rPr lang="en-CA" sz="1200" b="1"/>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Analysis without this historical context would only reinforce and institutionalize historical racial bias.</a:t>
            </a: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s</a:t>
            </a:r>
            <a:r>
              <a:rPr lang="en-CA" err="1"/>
              <a:t>tatistics</a:t>
            </a:r>
            <a:r>
              <a:rPr lang="en-CA"/>
              <a:t>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sz="1200">
                <a:latin typeface="Roboto" panose="02000000000000000000" pitchFamily="2" charset="0"/>
                <a:ea typeface="Roboto" panose="02000000000000000000" pitchFamily="2" charset="0"/>
              </a:rPr>
              <a:t>If our collection methods </a:t>
            </a:r>
            <a:r>
              <a:rPr lang="en-CA" sz="1200" b="1">
                <a:latin typeface="Roboto" panose="02000000000000000000" pitchFamily="2" charset="0"/>
                <a:ea typeface="Roboto" panose="02000000000000000000" pitchFamily="2" charset="0"/>
              </a:rPr>
              <a:t>lack credibility</a:t>
            </a:r>
            <a:r>
              <a:rPr lang="en-CA" sz="1200">
                <a:latin typeface="Roboto" panose="02000000000000000000" pitchFamily="2" charset="0"/>
                <a:ea typeface="Roboto" panose="02000000000000000000" pitchFamily="2" charset="0"/>
              </a:rPr>
              <a:t>, </a:t>
            </a:r>
          </a:p>
          <a:p>
            <a:r>
              <a:rPr lang="en-CA" sz="1200">
                <a:latin typeface="Roboto" panose="02000000000000000000" pitchFamily="2" charset="0"/>
                <a:ea typeface="Roboto" panose="02000000000000000000" pitchFamily="2" charset="0"/>
              </a:rPr>
              <a:t>or our analysis </a:t>
            </a:r>
            <a:r>
              <a:rPr lang="en-CA" sz="1200" b="1">
                <a:latin typeface="Roboto" panose="02000000000000000000" pitchFamily="2" charset="0"/>
                <a:ea typeface="Roboto" panose="02000000000000000000" pitchFamily="2" charset="0"/>
              </a:rPr>
              <a:t>fails to see variables</a:t>
            </a:r>
            <a:r>
              <a:rPr lang="en-CA" sz="1200">
                <a:latin typeface="Roboto" panose="02000000000000000000" pitchFamily="2" charset="0"/>
                <a:ea typeface="Roboto" panose="02000000000000000000" pitchFamily="2" charset="0"/>
              </a:rPr>
              <a:t>, </a:t>
            </a:r>
            <a:br>
              <a:rPr lang="en-CA" sz="1200">
                <a:latin typeface="Roboto" panose="02000000000000000000" pitchFamily="2" charset="0"/>
                <a:ea typeface="Roboto" panose="02000000000000000000" pitchFamily="2" charset="0"/>
              </a:rPr>
            </a:br>
            <a:r>
              <a:rPr lang="en-CA" sz="1200">
                <a:latin typeface="Roboto" panose="02000000000000000000" pitchFamily="2" charset="0"/>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Or simply more diversity of thought in our analysis,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which means including people on our teams who have different life experiences than our own,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who can give us insights into variables we may have missed…</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the UK four out of five people (81%) that were </a:t>
            </a:r>
            <a:r>
              <a:rPr lang="en-US" b="1" dirty="0"/>
              <a:t>identified as suspects </a:t>
            </a:r>
            <a:r>
              <a:rPr lang="en-US" dirty="0"/>
              <a:t>by the Metropolitan Police’s facial recognition technology </a:t>
            </a:r>
            <a:r>
              <a:rPr lang="en-US" b="1" dirty="0"/>
              <a:t>were in fact innocent</a:t>
            </a:r>
            <a:r>
              <a:rPr lang="en-US" dirty="0"/>
              <a:t>.</a:t>
            </a:r>
          </a:p>
          <a:p>
            <a:r>
              <a:rPr lang="en-US" dirty="0"/>
              <a:t>Also this same technology </a:t>
            </a:r>
            <a:r>
              <a:rPr lang="en-US" b="1" dirty="0"/>
              <a:t>falsely identified </a:t>
            </a:r>
            <a:r>
              <a:rPr lang="en-US" dirty="0"/>
              <a:t>African-American and Asian faces 10-to-100 times more than Caucasian faces. </a:t>
            </a:r>
          </a:p>
          <a:p>
            <a:endParaRPr lang="en-US" dirty="0"/>
          </a:p>
          <a:p>
            <a:r>
              <a:rPr lang="en-US" dirty="0"/>
              <a:t>In a test of Amazon’s “</a:t>
            </a:r>
            <a:r>
              <a:rPr lang="en-US" dirty="0" err="1"/>
              <a:t>Rekognition</a:t>
            </a:r>
            <a:r>
              <a:rPr lang="en-US" dirty="0"/>
              <a:t>,” 28 members of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of us are familiar with The ACT Test which is an exam most high schoolers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three to four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Here’s an example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538, non-traditional pollsters (like online surveys or automated systems) were “allegedly” cheating by peeking at “gold standard” poll. A “gold standard” poll is a live phone call survey. </a:t>
            </a:r>
            <a:r>
              <a:rPr lang="en-CA" sz="1200" dirty="0"/>
              <a:t>Non-traditional </a:t>
            </a:r>
            <a:r>
              <a:rPr lang="en-CA" sz="1200"/>
              <a:t>political polls </a:t>
            </a:r>
            <a:r>
              <a:rPr lang="en-CA" sz="1200" dirty="0"/>
              <a:t>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Target’s targeted mailer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Cambridge Analytica gathered the data </a:t>
            </a:r>
            <a:r>
              <a:rPr lang="en-US" sz="1200"/>
              <a:t>on 87+ million users without their consent, </a:t>
            </a:r>
            <a:r>
              <a:rPr lang="en-CA"/>
              <a:t>via </a:t>
            </a:r>
            <a:r>
              <a:rPr lang="en-US" sz="1200"/>
              <a:t>what Facebook later labeled “malicious” use of its system. Any user who took their custom Facebook “quiz” also unknowingly allowed CA to access personal data including location for all “friends”. Clearly unethical collection.</a:t>
            </a:r>
          </a:p>
          <a:p>
            <a:r>
              <a:rPr lang="en-US" sz="1200"/>
              <a:t>&lt;animation&gt;</a:t>
            </a:r>
          </a:p>
          <a:p>
            <a:r>
              <a:rPr lang="en-US" sz="1200"/>
              <a:t>CA used the data to perform </a:t>
            </a:r>
            <a:r>
              <a:rPr lang="en-US"/>
              <a:t>“Digital Operations” to target Trump’s campaign messaging, using the </a:t>
            </a:r>
            <a:r>
              <a:rPr lang="en-CA"/>
              <a:t>data to set the campaign travel schedule, platform, and to micro-target Facebook users prior to the 2016 election. That’s not necessarily unethical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But these quotes are from the Cambridge Analytica employee turned whistle blower who testified </a:t>
            </a:r>
            <a:r>
              <a:rPr lang="en-US"/>
              <a:t>in the US and UK </a:t>
            </a:r>
            <a:r>
              <a:rPr lang="en-US" sz="1200" b="0" i="0" kern="1200">
                <a:solidFill>
                  <a:schemeClr val="tx1"/>
                </a:solidFill>
                <a:effectLst/>
                <a:latin typeface="+mn-lt"/>
                <a:ea typeface="+mn-ea"/>
                <a:cs typeface="+mn-cs"/>
              </a:rPr>
              <a:t>in 2018.</a:t>
            </a:r>
            <a:r>
              <a:rPr lang="en-US" sz="1200" b="0" i="0" kern="1200" baseline="30000">
                <a:solidFill>
                  <a:schemeClr val="tx1"/>
                </a:solidFill>
                <a:effectLst/>
                <a:latin typeface="+mn-lt"/>
                <a:ea typeface="+mn-ea"/>
                <a:cs typeface="+mn-cs"/>
              </a:rPr>
              <a:t>3 </a:t>
            </a:r>
            <a:r>
              <a:rPr lang="en-US" sz="1200"/>
              <a:t>CA later shared the Facebook data with Russian proxies for “</a:t>
            </a:r>
            <a:r>
              <a:rPr lang="en-US" sz="1200" err="1"/>
              <a:t>rumour</a:t>
            </a:r>
            <a:r>
              <a:rPr lang="en-US" sz="1200"/>
              <a:t> campaigns” and “attitudinal inoculation”</a:t>
            </a:r>
            <a:r>
              <a:rPr lang="en-US" sz="1200" baseline="30000"/>
              <a:t>1</a:t>
            </a:r>
            <a:r>
              <a:rPr lang="en-US" sz="1200"/>
              <a:t>, and “</a:t>
            </a:r>
            <a:r>
              <a:rPr lang="en-CA" sz="1200"/>
              <a:t>psychological warfare.”</a:t>
            </a:r>
            <a:r>
              <a:rPr lang="en-US" sz="1200" baseline="30000"/>
              <a:t>2</a:t>
            </a:r>
            <a:endParaRPr lang="en-US" sz="1200"/>
          </a:p>
          <a:p>
            <a:endParaRPr lang="en-CA"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Let’s talk more about that “potential re-use” of data.</a:t>
            </a:r>
          </a:p>
          <a:p>
            <a:r>
              <a:rPr lang="en-CA" dirty="0"/>
              <a:t>&lt;read slide, then notes&gt;</a:t>
            </a:r>
          </a:p>
          <a:p>
            <a:r>
              <a:rPr lang="en-CA" dirty="0"/>
              <a:t>Can anyone think of genetic data example that has been identified as having a disparate impact, that is now federally banned for use in hiring?</a:t>
            </a:r>
          </a:p>
          <a:p>
            <a:endParaRPr lang="en-CA" dirty="0"/>
          </a:p>
          <a:p>
            <a:r>
              <a:rPr lang="en-US" sz="1200" b="0" i="0" kern="1200" dirty="0">
                <a:solidFill>
                  <a:schemeClr val="tx1"/>
                </a:solidFill>
                <a:effectLst/>
                <a:latin typeface="+mn-lt"/>
                <a:ea typeface="+mn-ea"/>
                <a:cs typeface="+mn-cs"/>
              </a:rPr>
              <a:t>For example, employers used genetic screening in the early 1970s to identify potential employees who carried a gene mutation for sickle cell anemia, a very expensive and debilitating genetic disorder that is predominant in African Americans.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“Those carrying the gene mutation were denied jobs-even though many of them were healthy and would never develop the disease.”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Americans with Disabilities Act of 1990 put an end to sickle cell trait discrimination in employment. </a:t>
            </a:r>
            <a:endParaRPr lang="en-CA" dirty="0"/>
          </a:p>
          <a:p>
            <a:endParaRPr lang="en-CA" dirty="0"/>
          </a:p>
          <a:p>
            <a:r>
              <a:rPr lang="en-CA" dirty="0"/>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latest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existing </a:t>
            </a:r>
            <a:r>
              <a:rPr lang="en-CA" b="1"/>
              <a:t>Disparate Impact. </a:t>
            </a:r>
            <a:r>
              <a:rPr lang="en-CA" b="0"/>
              <a:t>We mentioned this earlier with the Apple Card algorithm having a disparate impact on women.</a:t>
            </a:r>
          </a:p>
          <a:p>
            <a:endParaRPr lang="en-CA"/>
          </a:p>
          <a:p>
            <a:r>
              <a:rPr lang="en-CA"/>
              <a:t>Most systems (selection systems especially) are built to intend to discriminate meaning they create distinctions among people. </a:t>
            </a:r>
          </a:p>
          <a:p>
            <a:br>
              <a:rPr lang="en-CA"/>
            </a:br>
            <a:r>
              <a:rPr lang="en-CA"/>
              <a:t>There’s various laws about discrimination, most notably around employment, housing, public accommodation…</a:t>
            </a:r>
            <a:br>
              <a:rPr lang="en-CA"/>
            </a:br>
            <a:r>
              <a:rPr lang="en-CA"/>
              <a:t>There’s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the racial dot map. </a:t>
            </a:r>
            <a:r>
              <a:rPr lang="en-US" dirty="0"/>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first&gt;</a:t>
            </a:r>
          </a:p>
          <a:p>
            <a:r>
              <a:rPr lang="en-US" sz="1200"/>
              <a:t>“The [proposed] rule would overturn 50 years of precedent, upheld by the Supreme Court in 2015, that permit the use of statistical analysis to </a:t>
            </a:r>
            <a:r>
              <a:rPr lang="en-US" sz="1200" b="1"/>
              <a:t>identify</a:t>
            </a:r>
            <a:r>
              <a:rPr lang="en-US" sz="1200"/>
              <a:t> patterns of discrimination.”</a:t>
            </a:r>
            <a:r>
              <a:rPr lang="en-US" sz="1200" baseline="30000"/>
              <a:t>1</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a:t>
            </a:r>
            <a:r>
              <a:rPr lang="en-US" err="1"/>
              <a:t>Weblining</a:t>
            </a:r>
            <a:r>
              <a:rPr lang="en-US"/>
              <a:t>” or “Digital Redlining” is the segmentation of consumer data based on income. This may result in disparate exposure to online ads and services, like in childcare, housing, or health care.</a:t>
            </a:r>
          </a:p>
          <a:p>
            <a:endParaRPr lang="en-US"/>
          </a:p>
          <a:p>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what we can to do recognize our own bias and fight the perception of bias, and on how bias in data has real impacts in our society.</a:t>
            </a:r>
          </a:p>
          <a:p>
            <a:endParaRPr lang="en-CA"/>
          </a:p>
          <a:p>
            <a:r>
              <a:rPr lang="en-CA"/>
              <a:t>But without context, without understanding historical or time-based biases, both we and our data findings are doomed to parrot bias.</a:t>
            </a:r>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Arkansans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 norms are reversed.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a:br>
            <a:br>
              <a:rPr lang="en-CA"/>
            </a:br>
            <a:r>
              <a:rPr lang="en-US"/>
              <a:t>Without awareness of historical bias in source data, you will present unethical findings at best.</a:t>
            </a:r>
          </a:p>
          <a:p>
            <a:endParaRPr lang="en-US"/>
          </a:p>
          <a:p>
            <a:r>
              <a:rPr lang="en-US"/>
              <a:t>Bias exists. </a:t>
            </a:r>
            <a:br>
              <a:rPr lang="en-US"/>
            </a:br>
            <a:r>
              <a:rPr lang="en-US"/>
              <a:t>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Widespread use of steroids in the  late 1990’s and early 2000’s set  many new home run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significant increase  in players who hit more than 40 HR in a single season, and knowledge of the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must ethically consider the illegal player behavior during the legal steroid and unmonitored use era</a:t>
            </a:r>
          </a:p>
          <a:p>
            <a:endParaRPr lang="en-CA" sz="180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FBD3-E630-4CCC-B65D-2F1CDAB6D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2018C0-7573-4895-AEED-42FE84EE83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C8F7A-81A8-470E-98E6-31A373A8E4D4}"/>
              </a:ext>
            </a:extLst>
          </p:cNvPr>
          <p:cNvSpPr>
            <a:spLocks noGrp="1"/>
          </p:cNvSpPr>
          <p:nvPr>
            <p:ph type="dt" sz="half" idx="10"/>
          </p:nvPr>
        </p:nvSpPr>
        <p:spPr/>
        <p:txBody>
          <a:bodyPr/>
          <a:lstStyle/>
          <a:p>
            <a:fld id="{F5783E5D-49E2-4D3C-91C3-406CEF6C7B35}" type="datetimeFigureOut">
              <a:rPr lang="en-US" smtClean="0"/>
              <a:t>3/2/2020</a:t>
            </a:fld>
            <a:endParaRPr lang="en-US"/>
          </a:p>
        </p:txBody>
      </p:sp>
      <p:sp>
        <p:nvSpPr>
          <p:cNvPr id="5" name="Footer Placeholder 4">
            <a:extLst>
              <a:ext uri="{FF2B5EF4-FFF2-40B4-BE49-F238E27FC236}">
                <a16:creationId xmlns:a16="http://schemas.microsoft.com/office/drawing/2014/main" id="{ACBB0AF6-BA21-4433-8087-BDACFFE56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B2AB6-4733-41FD-B96E-932FCA841C41}"/>
              </a:ext>
            </a:extLst>
          </p:cNvPr>
          <p:cNvSpPr>
            <a:spLocks noGrp="1"/>
          </p:cNvSpPr>
          <p:nvPr>
            <p:ph type="sldNum" sz="quarter" idx="12"/>
          </p:nvPr>
        </p:nvSpPr>
        <p:spPr/>
        <p:txBody>
          <a:bodyPr/>
          <a:lstStyle/>
          <a:p>
            <a:fld id="{9A31AAC7-FD55-4D4F-8E19-87F5279F81BB}" type="slidenum">
              <a:rPr lang="en-US" smtClean="0"/>
              <a:t>‹#›</a:t>
            </a:fld>
            <a:endParaRPr lang="en-US"/>
          </a:p>
        </p:txBody>
      </p:sp>
    </p:spTree>
    <p:extLst>
      <p:ext uri="{BB962C8B-B14F-4D97-AF65-F5344CB8AC3E}">
        <p14:creationId xmlns:p14="http://schemas.microsoft.com/office/powerpoint/2010/main" val="272249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15"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qlsaturday.com/929/EventHome.aspx" TargetMode="External"/><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demographics.coopercenter.org/racial-dot-map"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linkedin.com/in/williamdassaf"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dirty="0">
                <a:latin typeface="Roboto" panose="02000000000000000000"/>
              </a:rPr>
              <a:t>Christine Assaf, People Solutions Consultant</a:t>
            </a:r>
          </a:p>
          <a:p>
            <a:pPr lvl="0"/>
            <a:r>
              <a:rPr lang="en-US" dirty="0">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revealed “both ethnic and </a:t>
            </a:r>
            <a:br>
              <a:rPr lang="en-US" sz="2800"/>
            </a:br>
            <a:r>
              <a:rPr lang="en-US" sz="2800"/>
              <a:t>gender biases in sentencing where judges </a:t>
            </a:r>
            <a:br>
              <a:rPr lang="en-US" sz="2800"/>
            </a:br>
            <a:r>
              <a:rPr lang="en-US" sz="2800"/>
              <a:t>have discretion, but no biases where discretion is limited.”</a:t>
            </a:r>
            <a:r>
              <a:rPr lang="en-US" sz="2800" baseline="30000"/>
              <a:t>1</a:t>
            </a:r>
          </a:p>
          <a:p>
            <a:r>
              <a:rPr lang="en-US" sz="2800"/>
              <a:t>Sentences for Black males in the federal system </a:t>
            </a:r>
            <a:br>
              <a:rPr lang="en-US" sz="2800"/>
            </a:br>
            <a:r>
              <a:rPr lang="en-US" sz="2800"/>
              <a:t>are nearly 20 percent longer than those for white </a:t>
            </a:r>
            <a:br>
              <a:rPr lang="en-US" sz="2800"/>
            </a:br>
            <a:r>
              <a:rPr lang="en-US" sz="2800"/>
              <a:t>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What determines these outcomes? </a:t>
            </a:r>
            <a:br>
              <a:rPr lang="en-US" sz="2800"/>
            </a:br>
            <a:r>
              <a:rPr lang="en-US" sz="2800"/>
              <a:t>Two factors.</a:t>
            </a:r>
          </a:p>
          <a:p>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pPr algn="ctr"/>
            <a:r>
              <a:rPr lang="en-US" dirty="0"/>
              <a:t>Session Evaluations are ONLINE ONLY</a:t>
            </a:r>
          </a:p>
        </p:txBody>
      </p:sp>
      <p:sp>
        <p:nvSpPr>
          <p:cNvPr id="5" name="Content Placeholder 18">
            <a:extLst>
              <a:ext uri="{FF2B5EF4-FFF2-40B4-BE49-F238E27FC236}">
                <a16:creationId xmlns:a16="http://schemas.microsoft.com/office/drawing/2014/main" id="{DE139296-F95C-420E-8AC2-74EFDD342007}"/>
              </a:ext>
            </a:extLst>
          </p:cNvPr>
          <p:cNvSpPr txBox="1">
            <a:spLocks/>
          </p:cNvSpPr>
          <p:nvPr/>
        </p:nvSpPr>
        <p:spPr>
          <a:xfrm>
            <a:off x="5224508" y="1268016"/>
            <a:ext cx="4285439" cy="2992108"/>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endParaRPr lang="en-US" sz="2540" dirty="0">
              <a:solidFill>
                <a:srgbClr val="414A54"/>
              </a:solidFill>
            </a:endParaRPr>
          </a:p>
          <a:p>
            <a:r>
              <a:rPr lang="en-US" sz="2540" dirty="0">
                <a:solidFill>
                  <a:srgbClr val="414A54"/>
                </a:solidFill>
              </a:rPr>
              <a:t>Your feedback is valuable!</a:t>
            </a: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p:txBody>
      </p:sp>
      <p:sp>
        <p:nvSpPr>
          <p:cNvPr id="3" name="Arrow: Right 2">
            <a:extLst>
              <a:ext uri="{FF2B5EF4-FFF2-40B4-BE49-F238E27FC236}">
                <a16:creationId xmlns:a16="http://schemas.microsoft.com/office/drawing/2014/main" id="{E10B0A40-3D91-40D8-96C9-FC1CE8F9E94C}"/>
              </a:ext>
            </a:extLst>
          </p:cNvPr>
          <p:cNvSpPr/>
          <p:nvPr/>
        </p:nvSpPr>
        <p:spPr>
          <a:xfrm flipH="1">
            <a:off x="4431276" y="2828216"/>
            <a:ext cx="1191815" cy="582345"/>
          </a:xfrm>
          <a:prstGeom prst="rightArrow">
            <a:avLst/>
          </a:prstGeom>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endParaRPr lang="en-US" sz="1905" dirty="0">
              <a:solidFill>
                <a:srgbClr val="007A3E"/>
              </a:solidFill>
            </a:endParaRPr>
          </a:p>
        </p:txBody>
      </p:sp>
      <p:pic>
        <p:nvPicPr>
          <p:cNvPr id="13" name="Picture 12">
            <a:extLst>
              <a:ext uri="{FF2B5EF4-FFF2-40B4-BE49-F238E27FC236}">
                <a16:creationId xmlns:a16="http://schemas.microsoft.com/office/drawing/2014/main" id="{2BEFABF0-9F17-40C1-8770-9C88F1CB5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27" y="1499094"/>
            <a:ext cx="3755081" cy="1823243"/>
          </a:xfrm>
          <a:prstGeom prst="rect">
            <a:avLst/>
          </a:prstGeom>
        </p:spPr>
      </p:pic>
      <p:sp>
        <p:nvSpPr>
          <p:cNvPr id="14" name="TextBox 13">
            <a:extLst>
              <a:ext uri="{FF2B5EF4-FFF2-40B4-BE49-F238E27FC236}">
                <a16:creationId xmlns:a16="http://schemas.microsoft.com/office/drawing/2014/main" id="{29DB199D-0B51-4573-BD96-572F470C69D1}"/>
              </a:ext>
            </a:extLst>
          </p:cNvPr>
          <p:cNvSpPr txBox="1"/>
          <p:nvPr/>
        </p:nvSpPr>
        <p:spPr>
          <a:xfrm>
            <a:off x="2730092" y="4121624"/>
            <a:ext cx="3948135" cy="507831"/>
          </a:xfrm>
          <a:prstGeom prst="rect">
            <a:avLst/>
          </a:prstGeom>
          <a:noFill/>
        </p:spPr>
        <p:txBody>
          <a:bodyPr wrap="square" rtlCol="0">
            <a:spAutoFit/>
          </a:bodyPr>
          <a:lstStyle/>
          <a:p>
            <a:r>
              <a:rPr lang="en-US" sz="1350" dirty="0">
                <a:hlinkClick r:id="rId3"/>
              </a:rPr>
              <a:t>https://www.sqlsaturday.com/929/EventHome.aspx</a:t>
            </a:r>
            <a:endParaRPr lang="en-US" sz="1350" dirty="0"/>
          </a:p>
        </p:txBody>
      </p:sp>
    </p:spTree>
    <p:extLst>
      <p:ext uri="{BB962C8B-B14F-4D97-AF65-F5344CB8AC3E}">
        <p14:creationId xmlns:p14="http://schemas.microsoft.com/office/powerpoint/2010/main" val="354643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Pregnant Daughter Scandal</a:t>
            </a:r>
          </a:p>
        </p:txBody>
      </p:sp>
    </p:spTree>
    <p:extLst>
      <p:ext uri="{BB962C8B-B14F-4D97-AF65-F5344CB8AC3E}">
        <p14:creationId xmlns:p14="http://schemas.microsoft.com/office/powerpoint/2010/main" val="201437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for future opportunities, or on a “do not call” list?</a:t>
            </a:r>
          </a:p>
          <a:p>
            <a:r>
              <a:rPr lang="en-US" sz="2800"/>
              <a:t>Are we transparent about our use or</a:t>
            </a:r>
            <a:r>
              <a:rPr lang="en-US" sz="2800" b="1"/>
              <a:t> </a:t>
            </a:r>
            <a:br>
              <a:rPr lang="en-US" sz="2800" b="1"/>
            </a:br>
            <a:r>
              <a:rPr lang="en-US" sz="2800" b="1"/>
              <a:t>potential re-use </a:t>
            </a:r>
            <a:r>
              <a:rPr lang="en-US" sz="2800"/>
              <a:t>of the data?</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a:t>“Control creep" refers to data that has been generated with a particular purpose in mind but which is </a:t>
            </a:r>
            <a:r>
              <a:rPr lang="en-US" sz="2800" b="1"/>
              <a:t>repurposed.</a:t>
            </a:r>
            <a:endParaRPr lang="en-US" sz="2800"/>
          </a:p>
          <a:p>
            <a:r>
              <a:rPr lang="en-US" sz="2800"/>
              <a:t>For example, harvesting consumer data for research purposes, then selling the data.</a:t>
            </a:r>
          </a:p>
          <a:p>
            <a:r>
              <a:rPr lang="en-US" sz="2800"/>
              <a:t>Or for example, using genetic data for employment decisions.</a:t>
            </a:r>
          </a:p>
          <a:p>
            <a:r>
              <a:rPr lang="en-US" sz="800" baseline="30000"/>
              <a:t>1 </a:t>
            </a:r>
            <a:r>
              <a:rPr lang="en-US" sz="800">
                <a:hlinkClick r:id="rId3"/>
              </a:rPr>
              <a:t>https://www.genome.gov/10001732/genetic-information-and-the-workplace-report</a:t>
            </a:r>
            <a:endParaRPr lang="en-US" sz="800"/>
          </a:p>
          <a:p>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a:t>
            </a:r>
            <a:r>
              <a:rPr lang="en-US" sz="3200"/>
              <a:t>or</a:t>
            </a:r>
            <a:r>
              <a:rPr lang="en-US" sz="3200" b="1"/>
              <a:t> become guilty </a:t>
            </a:r>
            <a:r>
              <a:rPr lang="en-US" sz="3200"/>
              <a:t>of continuing and institutionalizing past trends. </a:t>
            </a:r>
          </a:p>
          <a:p>
            <a:r>
              <a:rPr lang="en-US" sz="3200"/>
              <a:t>Your data analysis must expose and control for disparate impact, or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t="17357" r="48627" b="9604"/>
          <a:stretch/>
        </p:blipFill>
        <p:spPr>
          <a:xfrm>
            <a:off x="367306" y="-77478"/>
            <a:ext cx="6049369" cy="5298454"/>
          </a:xfr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5"/>
          <a:srcRect r="15495" b="-176"/>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6"/>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2019 Dept of Housing and Urban Development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and avoid penalties.</a:t>
            </a:r>
            <a:r>
              <a:rPr lang="en-US" sz="2800" baseline="30000"/>
              <a:t>1,2</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SQL Server MCSE, 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573662"/>
            <a:ext cx="3930135" cy="650206"/>
          </a:xfrm>
        </p:spPr>
        <p:txBody>
          <a:bodyPr/>
          <a:lstStyle/>
          <a:p>
            <a:r>
              <a:rPr lang="en-US" sz="1400" dirty="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Harvard study found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a:t>
            </a:r>
            <a:r>
              <a:rPr lang="en-US" sz="1200" dirty="0" err="1"/>
              <a:t>william_A_dba</a:t>
            </a:r>
            <a:endParaRPr lang="en-US" sz="1200" dirty="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TotalTime>
  <Words>6082</Words>
  <Application>Microsoft Office PowerPoint</Application>
  <PresentationFormat>On-screen Show (16:9)</PresentationFormat>
  <Paragraphs>694</Paragraphs>
  <Slides>47</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Session Evaluations are ONLINE ONLY</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PowerPoint Presentation</vt:lpstr>
      <vt:lpstr>Election Polling </vt:lpstr>
      <vt:lpstr>Disclosure of Bias</vt:lpstr>
      <vt:lpstr>Apple Credit Card (2019)</vt:lpstr>
      <vt:lpstr>Support Your Conclusions</vt:lpstr>
      <vt:lpstr>Data Collection</vt:lpstr>
      <vt:lpstr>Ethics in Data Collection</vt:lpstr>
      <vt:lpstr>Target’s Pregnant Daughter Scandal</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1</cp:revision>
  <dcterms:created xsi:type="dcterms:W3CDTF">2020-02-04T03:54:30Z</dcterms:created>
  <dcterms:modified xsi:type="dcterms:W3CDTF">2020-03-02T16:53:57Z</dcterms:modified>
</cp:coreProperties>
</file>